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284" r:id="rId3"/>
    <p:sldId id="299" r:id="rId4"/>
    <p:sldId id="300" r:id="rId5"/>
    <p:sldId id="301" r:id="rId6"/>
    <p:sldId id="303" r:id="rId7"/>
    <p:sldId id="302" r:id="rId8"/>
    <p:sldId id="277" r:id="rId9"/>
    <p:sldId id="278" r:id="rId10"/>
    <p:sldId id="296" r:id="rId11"/>
    <p:sldId id="289" r:id="rId12"/>
    <p:sldId id="29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10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0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2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9DE22-BE64-F545-B19C-A324FCAF5A53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3894-C75F-7F4B-808E-42F66FC78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IL21 new plot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6" name="Picture 5" descr="TF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06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5" y="852528"/>
            <a:ext cx="8007295" cy="6005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GWAS/MGI hints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80403" y="3422532"/>
            <a:ext cx="556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Rasgrp1 appears as significant in both Il21 and BXSB experiments, with the same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3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736" b="26882"/>
          <a:stretch/>
        </p:blipFill>
        <p:spPr>
          <a:xfrm>
            <a:off x="0" y="1835354"/>
            <a:ext cx="9144000" cy="276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BXSB</a:t>
            </a:r>
            <a:r>
              <a:rPr lang="en-US" i="1" baseline="30000" dirty="0" smtClean="0"/>
              <a:t>B6/YAA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IL21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341125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B6</a:t>
            </a:r>
            <a:r>
              <a:rPr lang="en-US" i="1" baseline="30000" dirty="0" smtClean="0"/>
              <a:t>B6/YAA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IL21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3608" b="37395"/>
          <a:stretch/>
        </p:blipFill>
        <p:spPr>
          <a:xfrm>
            <a:off x="0" y="2458063"/>
            <a:ext cx="9144000" cy="13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How the YAA locus in BXSB mice accelerates SLE developing?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25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Facts, questions, and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375"/>
            <a:ext cx="8229600" cy="4916853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What we know?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mutation was identified to be a translocation from the </a:t>
            </a:r>
            <a:r>
              <a:rPr lang="en-US" sz="1200" dirty="0" err="1">
                <a:latin typeface="Arial"/>
                <a:cs typeface="Arial"/>
              </a:rPr>
              <a:t>telomeric</a:t>
            </a:r>
            <a:r>
              <a:rPr lang="en-US" sz="1200" dirty="0">
                <a:latin typeface="Arial"/>
                <a:cs typeface="Arial"/>
              </a:rPr>
              <a:t> end of the X chromosome </a:t>
            </a:r>
            <a:r>
              <a:rPr lang="en-US" sz="1200" dirty="0" smtClean="0">
                <a:latin typeface="Arial"/>
                <a:cs typeface="Arial"/>
              </a:rPr>
              <a:t>onto </a:t>
            </a:r>
            <a:r>
              <a:rPr lang="en-US" sz="1200" dirty="0">
                <a:latin typeface="Arial"/>
                <a:cs typeface="Arial"/>
              </a:rPr>
              <a:t>the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YAA locus contains Tlr7 gene, </a:t>
            </a:r>
            <a:r>
              <a:rPr lang="en-US" sz="1200" dirty="0" smtClean="0">
                <a:solidFill>
                  <a:srgbClr val="FF0000"/>
                </a:solidFill>
                <a:latin typeface="Arial"/>
                <a:cs typeface="Arial"/>
              </a:rPr>
              <a:t>but the exact genomic range is unclear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The accelerated development of </a:t>
            </a:r>
            <a:r>
              <a:rPr lang="en-US" sz="1200" dirty="0" smtClean="0">
                <a:latin typeface="Arial"/>
                <a:cs typeface="Arial"/>
              </a:rPr>
              <a:t>SLE </a:t>
            </a:r>
            <a:r>
              <a:rPr lang="en-US" sz="1200" dirty="0">
                <a:latin typeface="Arial"/>
                <a:cs typeface="Arial"/>
              </a:rPr>
              <a:t>in male BXSB mice is associated with the </a:t>
            </a:r>
            <a:r>
              <a:rPr lang="en-US" sz="1200" dirty="0" smtClean="0">
                <a:latin typeface="Arial"/>
                <a:cs typeface="Arial"/>
              </a:rPr>
              <a:t>genetically abnormal YAA locus in </a:t>
            </a:r>
            <a:r>
              <a:rPr lang="en-US" sz="1200" dirty="0">
                <a:latin typeface="Arial"/>
                <a:cs typeface="Arial"/>
              </a:rPr>
              <a:t>its Y </a:t>
            </a:r>
            <a:r>
              <a:rPr lang="en-US" sz="1200" dirty="0" smtClean="0">
                <a:latin typeface="Arial"/>
                <a:cs typeface="Arial"/>
              </a:rPr>
              <a:t>chromosome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BXSB mice with a B6 Y chromosome do not develop the disease</a:t>
            </a:r>
            <a:endParaRPr lang="en-US" sz="1200" dirty="0" smtClean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C57BL</a:t>
            </a:r>
            <a:r>
              <a:rPr lang="en-US" sz="1200" dirty="0">
                <a:latin typeface="Arial"/>
                <a:cs typeface="Arial"/>
              </a:rPr>
              <a:t>/6J mice carrying the </a:t>
            </a:r>
            <a:r>
              <a:rPr lang="en-US" sz="1200" dirty="0" smtClean="0">
                <a:latin typeface="Arial"/>
                <a:cs typeface="Arial"/>
              </a:rPr>
              <a:t>YAA </a:t>
            </a:r>
            <a:r>
              <a:rPr lang="en-US" sz="1200" dirty="0">
                <a:latin typeface="Arial"/>
                <a:cs typeface="Arial"/>
              </a:rPr>
              <a:t>gene </a:t>
            </a:r>
            <a:r>
              <a:rPr lang="en-US" sz="1200" dirty="0" smtClean="0">
                <a:latin typeface="Arial"/>
                <a:cs typeface="Arial"/>
              </a:rPr>
              <a:t>are </a:t>
            </a:r>
            <a:r>
              <a:rPr lang="en-US" sz="1200" dirty="0">
                <a:latin typeface="Arial"/>
                <a:cs typeface="Arial"/>
              </a:rPr>
              <a:t>indistinguishable from </a:t>
            </a:r>
            <a:r>
              <a:rPr lang="en-US" sz="1200" dirty="0" smtClean="0">
                <a:latin typeface="Arial"/>
                <a:cs typeface="Arial"/>
              </a:rPr>
              <a:t>wild type controls 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we have?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B6 and BXSB genome (Steve </a:t>
            </a:r>
            <a:r>
              <a:rPr lang="en-US" sz="1200" dirty="0" err="1" smtClean="0">
                <a:latin typeface="Arial"/>
                <a:cs typeface="Arial"/>
              </a:rPr>
              <a:t>Munger</a:t>
            </a:r>
            <a:r>
              <a:rPr lang="en-US" sz="1200" dirty="0" smtClean="0">
                <a:latin typeface="Arial"/>
                <a:cs typeface="Arial"/>
              </a:rPr>
              <a:t>)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RNA-</a:t>
            </a:r>
            <a:r>
              <a:rPr lang="en-US" sz="1200" dirty="0" err="1" smtClean="0">
                <a:latin typeface="Arial"/>
                <a:cs typeface="Arial"/>
              </a:rPr>
              <a:t>seq</a:t>
            </a:r>
            <a:r>
              <a:rPr lang="en-US" sz="1200" dirty="0" smtClean="0">
                <a:latin typeface="Arial"/>
                <a:cs typeface="Arial"/>
              </a:rPr>
              <a:t> on wild type BXSB and BXSB with B6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Microarray on wild type B6,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Differential genes, GO, KEGG, and master regulators</a:t>
            </a:r>
          </a:p>
          <a:p>
            <a:pPr lvl="1"/>
            <a:endParaRPr lang="en-US" sz="1200" dirty="0" smtClean="0">
              <a:latin typeface="Arial"/>
              <a:cs typeface="Arial"/>
            </a:endParaRPr>
          </a:p>
          <a:p>
            <a:r>
              <a:rPr lang="en-US" sz="1400" b="1" dirty="0" smtClean="0">
                <a:latin typeface="Arial"/>
                <a:cs typeface="Arial"/>
              </a:rPr>
              <a:t>What are the questions and how to approach?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What are the genomic differences between BXSB and B6 that are functional</a:t>
            </a:r>
            <a:r>
              <a:rPr lang="en-US" sz="1200" dirty="0" smtClean="0">
                <a:latin typeface="Arial"/>
                <a:cs typeface="Arial"/>
              </a:rPr>
              <a:t>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refine the YAA locus?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to infer a model from the differential genes between BXSB and BXSB</a:t>
            </a:r>
            <a:r>
              <a:rPr lang="en-US" sz="1200" baseline="30000" dirty="0" smtClean="0">
                <a:latin typeface="Arial"/>
                <a:cs typeface="Arial"/>
              </a:rPr>
              <a:t>B6(Y) </a:t>
            </a:r>
            <a:r>
              <a:rPr lang="en-US" sz="1200" dirty="0" smtClean="0">
                <a:latin typeface="Arial"/>
                <a:cs typeface="Arial"/>
              </a:rPr>
              <a:t>in terms of protein cascade?</a:t>
            </a:r>
            <a:endParaRPr lang="en-US" sz="1200" baseline="30000" dirty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How the BXSB background cooperate with the extra YAA locus on Y chromosome to accelerate SLE development?</a:t>
            </a:r>
          </a:p>
          <a:p>
            <a:pPr lvl="1"/>
            <a:r>
              <a:rPr lang="en-US" sz="1200" i="1" dirty="0" smtClean="0">
                <a:solidFill>
                  <a:srgbClr val="FF0000"/>
                </a:solidFill>
                <a:latin typeface="Arial"/>
                <a:cs typeface="Arial"/>
              </a:rPr>
              <a:t>Identify the differential genes between BXSB WT and B6 with BXSB Y chromosome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Integrate the IL21 data or not? How?</a:t>
            </a:r>
          </a:p>
        </p:txBody>
      </p:sp>
    </p:spTree>
    <p:extLst>
      <p:ext uri="{BB962C8B-B14F-4D97-AF65-F5344CB8AC3E}">
        <p14:creationId xmlns:p14="http://schemas.microsoft.com/office/powerpoint/2010/main" val="404257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n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96" y="1497724"/>
            <a:ext cx="5360276" cy="5360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BXSB </a:t>
            </a:r>
            <a:r>
              <a:rPr lang="en-US" sz="2800" b="1" dirty="0" err="1" smtClean="0">
                <a:latin typeface="Arial"/>
                <a:cs typeface="Arial"/>
              </a:rPr>
              <a:t>vs</a:t>
            </a:r>
            <a:r>
              <a:rPr lang="en-US" sz="2800" b="1" dirty="0" smtClean="0">
                <a:latin typeface="Arial"/>
                <a:cs typeface="Arial"/>
              </a:rPr>
              <a:t> BXSB</a:t>
            </a:r>
            <a:r>
              <a:rPr lang="en-US" sz="2800" b="1" baseline="30000" dirty="0" smtClean="0">
                <a:latin typeface="Arial"/>
                <a:cs typeface="Arial"/>
              </a:rPr>
              <a:t>B6Y </a:t>
            </a:r>
            <a:r>
              <a:rPr lang="en-US" sz="2800" b="1" dirty="0" smtClean="0">
                <a:latin typeface="Arial"/>
                <a:cs typeface="Arial"/>
              </a:rPr>
              <a:t>and </a:t>
            </a:r>
            <a:r>
              <a:rPr lang="en-US" sz="2800" b="1" dirty="0" smtClean="0">
                <a:latin typeface="Arial"/>
                <a:cs typeface="Arial"/>
              </a:rPr>
              <a:t>B6</a:t>
            </a:r>
            <a:r>
              <a:rPr lang="en-US" sz="2800" b="1" baseline="30000" dirty="0" smtClean="0">
                <a:latin typeface="Arial"/>
                <a:cs typeface="Arial"/>
              </a:rPr>
              <a:t>BXSBY </a:t>
            </a:r>
            <a:r>
              <a:rPr lang="en-US" sz="2800" b="1" dirty="0" err="1" smtClean="0">
                <a:latin typeface="Arial"/>
                <a:cs typeface="Arial"/>
              </a:rPr>
              <a:t>vs</a:t>
            </a:r>
            <a:r>
              <a:rPr lang="en-US" sz="2800" b="1" dirty="0" smtClean="0">
                <a:latin typeface="Arial"/>
                <a:cs typeface="Arial"/>
              </a:rPr>
              <a:t> B6</a:t>
            </a:r>
            <a:endParaRPr lang="en-US" sz="5400" b="1" baseline="300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550"/>
            <a:ext cx="8229600" cy="4916853"/>
          </a:xfrm>
        </p:spPr>
        <p:txBody>
          <a:bodyPr>
            <a:normAutofit/>
          </a:bodyPr>
          <a:lstStyle/>
          <a:p>
            <a:pPr lvl="1"/>
            <a:r>
              <a:rPr lang="en-US" sz="1200" dirty="0" smtClean="0">
                <a:latin typeface="Arial"/>
                <a:cs typeface="Arial"/>
              </a:rPr>
              <a:t>2403 and 2694 up and down genes from BXSB to </a:t>
            </a:r>
            <a:r>
              <a:rPr lang="en-US" sz="1200" dirty="0">
                <a:latin typeface="Arial"/>
                <a:cs typeface="Arial"/>
              </a:rPr>
              <a:t>BXSB</a:t>
            </a:r>
            <a:r>
              <a:rPr lang="en-US" sz="1200" baseline="30000" dirty="0">
                <a:latin typeface="Arial"/>
                <a:cs typeface="Arial"/>
              </a:rPr>
              <a:t>B6Y</a:t>
            </a:r>
            <a:endParaRPr lang="en-US" sz="1200" dirty="0" smtClean="0">
              <a:latin typeface="Arial"/>
              <a:cs typeface="Arial"/>
            </a:endParaRPr>
          </a:p>
          <a:p>
            <a:pPr lvl="1"/>
            <a:r>
              <a:rPr lang="en-US" sz="1200" dirty="0" smtClean="0">
                <a:latin typeface="Arial"/>
                <a:cs typeface="Arial"/>
              </a:rPr>
              <a:t>262 </a:t>
            </a:r>
            <a:r>
              <a:rPr lang="en-US" sz="1200" dirty="0">
                <a:latin typeface="Arial"/>
                <a:cs typeface="Arial"/>
              </a:rPr>
              <a:t>and </a:t>
            </a:r>
            <a:r>
              <a:rPr lang="en-US" sz="1200" dirty="0" smtClean="0">
                <a:latin typeface="Arial"/>
                <a:cs typeface="Arial"/>
              </a:rPr>
              <a:t>725 </a:t>
            </a:r>
            <a:r>
              <a:rPr lang="en-US" sz="1200" dirty="0">
                <a:latin typeface="Arial"/>
                <a:cs typeface="Arial"/>
              </a:rPr>
              <a:t>up and down genes from </a:t>
            </a:r>
            <a:r>
              <a:rPr lang="en-US" sz="1200" dirty="0" smtClean="0">
                <a:latin typeface="Arial"/>
                <a:cs typeface="Arial"/>
              </a:rPr>
              <a:t>B6</a:t>
            </a:r>
            <a:r>
              <a:rPr lang="en-US" sz="1200" baseline="30000" dirty="0" smtClean="0">
                <a:latin typeface="Arial"/>
                <a:cs typeface="Arial"/>
              </a:rPr>
              <a:t>BXSBY </a:t>
            </a:r>
            <a:r>
              <a:rPr lang="en-US" sz="1200" dirty="0" smtClean="0">
                <a:latin typeface="Arial"/>
                <a:cs typeface="Arial"/>
              </a:rPr>
              <a:t>to B6</a:t>
            </a:r>
          </a:p>
          <a:p>
            <a:pPr lvl="1"/>
            <a:r>
              <a:rPr lang="en-US" sz="1200" dirty="0" smtClean="0">
                <a:solidFill>
                  <a:srgbClr val="FF0000"/>
                </a:solidFill>
                <a:latin typeface="Arial"/>
                <a:cs typeface="Arial"/>
              </a:rPr>
              <a:t>What does each of the gene group mean?</a:t>
            </a:r>
            <a:endParaRPr lang="en-US" sz="1200" dirty="0">
              <a:solidFill>
                <a:srgbClr val="FF0000"/>
              </a:solidFill>
              <a:latin typeface="Arial"/>
              <a:cs typeface="Arial"/>
            </a:endParaRPr>
          </a:p>
          <a:p>
            <a:pPr lvl="1"/>
            <a:endParaRPr lang="en-US" sz="1200" dirty="0" smtClean="0"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99172" y="2003971"/>
            <a:ext cx="5092262" cy="763753"/>
            <a:chOff x="1699172" y="2003971"/>
            <a:chExt cx="5092262" cy="763753"/>
          </a:xfrm>
        </p:grpSpPr>
        <p:sp>
          <p:nvSpPr>
            <p:cNvPr id="6" name="Rectangle 5"/>
            <p:cNvSpPr/>
            <p:nvPr/>
          </p:nvSpPr>
          <p:spPr>
            <a:xfrm>
              <a:off x="1699172" y="2513724"/>
              <a:ext cx="656897" cy="254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B6</a:t>
              </a:r>
              <a:r>
                <a:rPr lang="en-US" sz="1050" b="1" baseline="30000" dirty="0">
                  <a:latin typeface="Arial"/>
                  <a:cs typeface="Arial"/>
                </a:rPr>
                <a:t>BXSBY</a:t>
              </a:r>
              <a:endParaRPr lang="en-US" sz="10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07710" y="2003971"/>
              <a:ext cx="656897" cy="254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latin typeface="Arial"/>
                  <a:cs typeface="Arial"/>
                </a:rPr>
                <a:t>BXSB</a:t>
              </a:r>
              <a:endParaRPr lang="en-US" sz="105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5641" y="2009227"/>
              <a:ext cx="819807" cy="254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latin typeface="Arial"/>
                  <a:cs typeface="Arial"/>
                </a:rPr>
                <a:t>BXSB</a:t>
              </a:r>
              <a:r>
                <a:rPr lang="en-US" sz="1050" b="1" baseline="30000" dirty="0" smtClean="0">
                  <a:latin typeface="Arial"/>
                  <a:cs typeface="Arial"/>
                </a:rPr>
                <a:t>B6Y</a:t>
              </a:r>
              <a:endParaRPr lang="en-US" sz="105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34537" y="2513724"/>
              <a:ext cx="656897" cy="254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latin typeface="Arial"/>
                  <a:cs typeface="Arial"/>
                </a:rPr>
                <a:t>B6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508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n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96" y="1497724"/>
            <a:ext cx="5360276" cy="5360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BXSB</a:t>
            </a:r>
            <a:r>
              <a:rPr lang="en-US" sz="2800" b="1" baseline="30000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latin typeface="Arial"/>
                <a:cs typeface="Arial"/>
              </a:rPr>
              <a:t>is the only SLE-causing</a:t>
            </a:r>
            <a:endParaRPr lang="en-US" sz="5400" b="1" baseline="300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550"/>
            <a:ext cx="8229600" cy="4916853"/>
          </a:xfrm>
        </p:spPr>
        <p:txBody>
          <a:bodyPr>
            <a:normAutofit/>
          </a:bodyPr>
          <a:lstStyle/>
          <a:p>
            <a:pPr lvl="1"/>
            <a:r>
              <a:rPr lang="en-US" sz="1200" dirty="0" smtClean="0">
                <a:latin typeface="Arial"/>
                <a:cs typeface="Arial"/>
              </a:rPr>
              <a:t>2167 up genes are SLE-causing. </a:t>
            </a:r>
          </a:p>
          <a:p>
            <a:pPr lvl="1"/>
            <a:r>
              <a:rPr lang="en-US" sz="1200" dirty="0" smtClean="0">
                <a:latin typeface="Arial"/>
                <a:cs typeface="Arial"/>
              </a:rPr>
              <a:t>100 + 74 genes are SLE-protecting.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99172" y="2003971"/>
            <a:ext cx="5092262" cy="763753"/>
            <a:chOff x="1699172" y="2003971"/>
            <a:chExt cx="5092262" cy="763753"/>
          </a:xfrm>
        </p:grpSpPr>
        <p:sp>
          <p:nvSpPr>
            <p:cNvPr id="7" name="Rectangle 6"/>
            <p:cNvSpPr/>
            <p:nvPr/>
          </p:nvSpPr>
          <p:spPr>
            <a:xfrm>
              <a:off x="1699172" y="2513724"/>
              <a:ext cx="656897" cy="254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B6</a:t>
              </a:r>
              <a:r>
                <a:rPr lang="en-US" sz="1050" b="1" baseline="30000" dirty="0">
                  <a:latin typeface="Arial"/>
                  <a:cs typeface="Arial"/>
                </a:rPr>
                <a:t>BXSBY</a:t>
              </a:r>
              <a:endParaRPr lang="en-US" sz="105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07710" y="2003971"/>
              <a:ext cx="656897" cy="254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latin typeface="Arial"/>
                  <a:cs typeface="Arial"/>
                </a:rPr>
                <a:t>BXSB</a:t>
              </a:r>
              <a:endParaRPr lang="en-US" sz="105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5641" y="2009227"/>
              <a:ext cx="819807" cy="254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latin typeface="Arial"/>
                  <a:cs typeface="Arial"/>
                </a:rPr>
                <a:t>BXSB</a:t>
              </a:r>
              <a:r>
                <a:rPr lang="en-US" sz="1050" b="1" baseline="30000" dirty="0" smtClean="0">
                  <a:latin typeface="Arial"/>
                  <a:cs typeface="Arial"/>
                </a:rPr>
                <a:t>B6Y</a:t>
              </a:r>
              <a:endParaRPr lang="en-US" sz="105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34537" y="2513724"/>
              <a:ext cx="656897" cy="254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latin typeface="Arial"/>
                  <a:cs typeface="Arial"/>
                </a:rPr>
                <a:t>B6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42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BXSB</a:t>
            </a:r>
            <a:r>
              <a:rPr lang="en-US" sz="2800" b="1" baseline="30000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latin typeface="Arial"/>
                <a:cs typeface="Arial"/>
              </a:rPr>
              <a:t>is the only SLE-causing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Screen Shot 2015-05-29 at 9.4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7734"/>
            <a:ext cx="6081296" cy="3482266"/>
          </a:xfrm>
          <a:prstGeom prst="rect">
            <a:avLst/>
          </a:prstGeom>
        </p:spPr>
      </p:pic>
      <p:pic>
        <p:nvPicPr>
          <p:cNvPr id="11" name="Picture 10" descr="Screen Shot 2015-05-29 at 9.42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45" y="1561224"/>
            <a:ext cx="3010355" cy="29407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081297" y="1121109"/>
            <a:ext cx="0" cy="4729652"/>
          </a:xfrm>
          <a:prstGeom prst="line">
            <a:avLst/>
          </a:prstGeom>
          <a:ln w="127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0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2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>
                <a:latin typeface="Arial"/>
                <a:cs typeface="Arial"/>
              </a:rPr>
              <a:t>KEGG: SLE</a:t>
            </a:r>
            <a:endParaRPr lang="en-US" sz="5400" b="1" baseline="30000" dirty="0">
              <a:latin typeface="Arial"/>
              <a:cs typeface="Arial"/>
            </a:endParaRPr>
          </a:p>
        </p:txBody>
      </p:sp>
      <p:pic>
        <p:nvPicPr>
          <p:cNvPr id="4" name="Picture 3" descr="mmu053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64"/>
            <a:ext cx="9144000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0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IL21 signaling?</a:t>
            </a:r>
            <a:endParaRPr lang="en-US" sz="3200" b="1" baseline="30000" dirty="0">
              <a:latin typeface="Arial"/>
              <a:cs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98492"/>
              </p:ext>
            </p:extLst>
          </p:nvPr>
        </p:nvGraphicFramePr>
        <p:xfrm>
          <a:off x="1524000" y="2436051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N</a:t>
                      </a:r>
                      <a:endParaRPr lang="en-US" i="1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P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190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BXSB</a:t>
                      </a:r>
                      <a:r>
                        <a:rPr lang="en-US" i="1" baseline="30000" dirty="0" smtClean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193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217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3677934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Fisher’s test: p </a:t>
            </a:r>
            <a:r>
              <a:rPr lang="en-US" sz="1200" dirty="0"/>
              <a:t>value equals 2.2e-16</a:t>
            </a:r>
          </a:p>
          <a:p>
            <a:r>
              <a:rPr lang="en-US" sz="1200" dirty="0" smtClean="0"/>
              <a:t>Chi-square test</a:t>
            </a:r>
            <a:r>
              <a:rPr lang="en-US" sz="1200" dirty="0"/>
              <a:t>: p </a:t>
            </a:r>
            <a:r>
              <a:rPr lang="en-US" sz="1200" dirty="0" smtClean="0"/>
              <a:t>values equal 6.613e</a:t>
            </a:r>
            <a:r>
              <a:rPr lang="en-US" sz="1200" dirty="0"/>
              <a:t>-12 and 1.52e-</a:t>
            </a:r>
            <a:r>
              <a:rPr lang="en-US" sz="1200" dirty="0" smtClean="0"/>
              <a:t>13 for BXSB</a:t>
            </a:r>
            <a:r>
              <a:rPr lang="en-US" sz="1200" i="1" baseline="30000" dirty="0" smtClean="0"/>
              <a:t>B6</a:t>
            </a:r>
            <a:r>
              <a:rPr lang="en-US" sz="1200" dirty="0" smtClean="0"/>
              <a:t> and BXSB</a:t>
            </a:r>
            <a:r>
              <a:rPr lang="en-US" sz="1200" i="1" baseline="30000" dirty="0" smtClean="0"/>
              <a:t>YAA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13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00271"/>
              </p:ext>
            </p:extLst>
          </p:nvPr>
        </p:nvGraphicFramePr>
        <p:xfrm>
          <a:off x="1524000" y="1809338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N</a:t>
                      </a:r>
                      <a:endParaRPr lang="en-US" i="1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N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IL21</a:t>
                      </a:r>
                      <a:r>
                        <a:rPr lang="en-US" i="1" baseline="30000" dirty="0" smtClean="0"/>
                        <a:t>P</a:t>
                      </a:r>
                      <a:r>
                        <a:rPr lang="en-US" dirty="0" smtClean="0"/>
                        <a:t>ICOS</a:t>
                      </a:r>
                      <a:r>
                        <a:rPr lang="en-US" i="1" baseline="30000" dirty="0" smtClean="0"/>
                        <a:t>P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B6</a:t>
                      </a:r>
                      <a:r>
                        <a:rPr lang="en-US" i="1" baseline="30000" dirty="0" smtClean="0"/>
                        <a:t>B6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24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B6</a:t>
                      </a:r>
                      <a:r>
                        <a:rPr lang="en-US" i="1" baseline="30000" dirty="0" smtClean="0"/>
                        <a:t>YAA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73</a:t>
                      </a:r>
                      <a:r>
                        <a:rPr lang="en-US" baseline="30000" dirty="0" smtClean="0"/>
                        <a:t>***</a:t>
                      </a:r>
                      <a:endParaRPr lang="en-US" baseline="300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0" y="3051221"/>
            <a:ext cx="558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Fisher’s test: p </a:t>
            </a:r>
            <a:r>
              <a:rPr lang="en-US" sz="1200" dirty="0"/>
              <a:t>value equals 9.774e-</a:t>
            </a:r>
            <a:r>
              <a:rPr lang="en-US" sz="1200" dirty="0" smtClean="0"/>
              <a:t>06</a:t>
            </a:r>
          </a:p>
          <a:p>
            <a:r>
              <a:rPr lang="en-US" sz="1200" dirty="0" smtClean="0"/>
              <a:t>Chi-square test: p values equal 0.006294 </a:t>
            </a:r>
            <a:r>
              <a:rPr lang="en-US" sz="1200" dirty="0"/>
              <a:t>and 9.712e-05 </a:t>
            </a:r>
            <a:r>
              <a:rPr lang="en-US" sz="1200" dirty="0" smtClean="0"/>
              <a:t>for B6</a:t>
            </a:r>
            <a:r>
              <a:rPr lang="en-US" sz="1200" i="1" baseline="30000" dirty="0" smtClean="0"/>
              <a:t>B6</a:t>
            </a:r>
            <a:r>
              <a:rPr lang="en-US" sz="1200" dirty="0" smtClean="0"/>
              <a:t> and B6</a:t>
            </a:r>
            <a:r>
              <a:rPr lang="en-US" sz="1200" i="1" baseline="30000" dirty="0" smtClean="0"/>
              <a:t>YAA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3" name="Picture 2" descr="Screen Shot 2014-03-12 at 1.50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5936"/>
            <a:ext cx="9144000" cy="9751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latin typeface="Arial"/>
                <a:cs typeface="Arial"/>
              </a:rPr>
              <a:t>IL21 signaling?</a:t>
            </a:r>
            <a:endParaRPr lang="en-US" sz="3200" b="1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094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442</Words>
  <Application>Microsoft Macintosh PowerPoint</Application>
  <PresentationFormat>On-screen Show (4:3)</PresentationFormat>
  <Paragraphs>72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IL21 new plot</vt:lpstr>
      <vt:lpstr>How the YAA locus in BXSB mice accelerates SLE developing?</vt:lpstr>
      <vt:lpstr>Facts, questions, and approaches</vt:lpstr>
      <vt:lpstr>BXSB vs BXSBB6Y and B6BXSBY vs B6</vt:lpstr>
      <vt:lpstr>BXSB is the only SLE-causing</vt:lpstr>
      <vt:lpstr>BXSB is the only SLE-causing</vt:lpstr>
      <vt:lpstr>KEGG: SLE</vt:lpstr>
      <vt:lpstr>IL21 signaling?</vt:lpstr>
      <vt:lpstr>PowerPoint Presentation</vt:lpstr>
      <vt:lpstr>GWAS/MGI hints</vt:lpstr>
      <vt:lpstr>BXSBB6/YAA and IL21</vt:lpstr>
      <vt:lpstr>B6B6/YAA and IL21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Xulong Wang</dc:creator>
  <cp:lastModifiedBy>Xulong Wang</cp:lastModifiedBy>
  <cp:revision>187</cp:revision>
  <cp:lastPrinted>2014-03-12T18:05:14Z</cp:lastPrinted>
  <dcterms:created xsi:type="dcterms:W3CDTF">2014-03-11T03:13:27Z</dcterms:created>
  <dcterms:modified xsi:type="dcterms:W3CDTF">2015-05-29T13:55:56Z</dcterms:modified>
</cp:coreProperties>
</file>